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21386800" cy="15122525"/>
  <p:notesSz cx="6858000" cy="9144000"/>
  <p:defaultTextStyle>
    <a:defPPr>
      <a:defRPr lang="fr-FR"/>
    </a:defPPr>
    <a:lvl1pPr marL="0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2844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5690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8532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1378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4222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7066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299912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2754" algn="l" defTabSz="20856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444"/>
    <a:srgbClr val="FC46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44" y="-78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4010" y="4697788"/>
            <a:ext cx="18178780" cy="324154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7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9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2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6264736" y="1333724"/>
            <a:ext cx="11254060" cy="2845275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2553" y="1333724"/>
            <a:ext cx="33405737" cy="2845275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410" y="9717626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410" y="6409575"/>
            <a:ext cx="18178780" cy="330805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284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569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853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137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42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70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9991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275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2554" y="7781804"/>
            <a:ext cx="22329898" cy="220046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88899" y="7781804"/>
            <a:ext cx="22329898" cy="2200467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340" y="3385067"/>
            <a:ext cx="9449551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844" indent="0">
              <a:buNone/>
              <a:defRPr sz="4600" b="1"/>
            </a:lvl2pPr>
            <a:lvl3pPr marL="2085690" indent="0">
              <a:buNone/>
              <a:defRPr sz="4100" b="1"/>
            </a:lvl3pPr>
            <a:lvl4pPr marL="3128532" indent="0">
              <a:buNone/>
              <a:defRPr sz="3700" b="1"/>
            </a:lvl4pPr>
            <a:lvl5pPr marL="4171378" indent="0">
              <a:buNone/>
              <a:defRPr sz="3700" b="1"/>
            </a:lvl5pPr>
            <a:lvl6pPr marL="5214222" indent="0">
              <a:buNone/>
              <a:defRPr sz="3700" b="1"/>
            </a:lvl6pPr>
            <a:lvl7pPr marL="6257066" indent="0">
              <a:buNone/>
              <a:defRPr sz="3700" b="1"/>
            </a:lvl7pPr>
            <a:lvl8pPr marL="7299912" indent="0">
              <a:buNone/>
              <a:defRPr sz="3700" b="1"/>
            </a:lvl8pPr>
            <a:lvl9pPr marL="8342754" indent="0">
              <a:buNone/>
              <a:defRPr sz="3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340" y="4795801"/>
            <a:ext cx="9449551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4201" y="3385067"/>
            <a:ext cx="9453263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844" indent="0">
              <a:buNone/>
              <a:defRPr sz="4600" b="1"/>
            </a:lvl2pPr>
            <a:lvl3pPr marL="2085690" indent="0">
              <a:buNone/>
              <a:defRPr sz="4100" b="1"/>
            </a:lvl3pPr>
            <a:lvl4pPr marL="3128532" indent="0">
              <a:buNone/>
              <a:defRPr sz="3700" b="1"/>
            </a:lvl4pPr>
            <a:lvl5pPr marL="4171378" indent="0">
              <a:buNone/>
              <a:defRPr sz="3700" b="1"/>
            </a:lvl5pPr>
            <a:lvl6pPr marL="5214222" indent="0">
              <a:buNone/>
              <a:defRPr sz="3700" b="1"/>
            </a:lvl6pPr>
            <a:lvl7pPr marL="6257066" indent="0">
              <a:buNone/>
              <a:defRPr sz="3700" b="1"/>
            </a:lvl7pPr>
            <a:lvl8pPr marL="7299912" indent="0">
              <a:buNone/>
              <a:defRPr sz="3700" b="1"/>
            </a:lvl8pPr>
            <a:lvl9pPr marL="8342754" indent="0">
              <a:buNone/>
              <a:defRPr sz="3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4201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1645" y="602104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341" y="3164532"/>
            <a:ext cx="7036110" cy="10344228"/>
          </a:xfrm>
        </p:spPr>
        <p:txBody>
          <a:bodyPr/>
          <a:lstStyle>
            <a:lvl1pPr marL="0" indent="0">
              <a:buNone/>
              <a:defRPr sz="3200"/>
            </a:lvl1pPr>
            <a:lvl2pPr marL="1042844" indent="0">
              <a:buNone/>
              <a:defRPr sz="2700"/>
            </a:lvl2pPr>
            <a:lvl3pPr marL="2085690" indent="0">
              <a:buNone/>
              <a:defRPr sz="2300"/>
            </a:lvl3pPr>
            <a:lvl4pPr marL="3128532" indent="0">
              <a:buNone/>
              <a:defRPr sz="2100"/>
            </a:lvl4pPr>
            <a:lvl5pPr marL="4171378" indent="0">
              <a:buNone/>
              <a:defRPr sz="2100"/>
            </a:lvl5pPr>
            <a:lvl6pPr marL="5214222" indent="0">
              <a:buNone/>
              <a:defRPr sz="2100"/>
            </a:lvl6pPr>
            <a:lvl7pPr marL="6257066" indent="0">
              <a:buNone/>
              <a:defRPr sz="2100"/>
            </a:lvl7pPr>
            <a:lvl8pPr marL="7299912" indent="0">
              <a:buNone/>
              <a:defRPr sz="2100"/>
            </a:lvl8pPr>
            <a:lvl9pPr marL="8342754" indent="0">
              <a:buNone/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962" y="10585767"/>
            <a:ext cx="12832080" cy="124971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2844" indent="0">
              <a:buNone/>
              <a:defRPr sz="6400"/>
            </a:lvl2pPr>
            <a:lvl3pPr marL="2085690" indent="0">
              <a:buNone/>
              <a:defRPr sz="5500"/>
            </a:lvl3pPr>
            <a:lvl4pPr marL="3128532" indent="0">
              <a:buNone/>
              <a:defRPr sz="4600"/>
            </a:lvl4pPr>
            <a:lvl5pPr marL="4171378" indent="0">
              <a:buNone/>
              <a:defRPr sz="4600"/>
            </a:lvl5pPr>
            <a:lvl6pPr marL="5214222" indent="0">
              <a:buNone/>
              <a:defRPr sz="4600"/>
            </a:lvl6pPr>
            <a:lvl7pPr marL="6257066" indent="0">
              <a:buNone/>
              <a:defRPr sz="4600"/>
            </a:lvl7pPr>
            <a:lvl8pPr marL="7299912" indent="0">
              <a:buNone/>
              <a:defRPr sz="4600"/>
            </a:lvl8pPr>
            <a:lvl9pPr marL="8342754" indent="0">
              <a:buNone/>
              <a:defRPr sz="4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962" y="11835477"/>
            <a:ext cx="12832080" cy="1774795"/>
          </a:xfrm>
        </p:spPr>
        <p:txBody>
          <a:bodyPr/>
          <a:lstStyle>
            <a:lvl1pPr marL="0" indent="0">
              <a:buNone/>
              <a:defRPr sz="3200"/>
            </a:lvl1pPr>
            <a:lvl2pPr marL="1042844" indent="0">
              <a:buNone/>
              <a:defRPr sz="2700"/>
            </a:lvl2pPr>
            <a:lvl3pPr marL="2085690" indent="0">
              <a:buNone/>
              <a:defRPr sz="2300"/>
            </a:lvl3pPr>
            <a:lvl4pPr marL="3128532" indent="0">
              <a:buNone/>
              <a:defRPr sz="2100"/>
            </a:lvl4pPr>
            <a:lvl5pPr marL="4171378" indent="0">
              <a:buNone/>
              <a:defRPr sz="2100"/>
            </a:lvl5pPr>
            <a:lvl6pPr marL="5214222" indent="0">
              <a:buNone/>
              <a:defRPr sz="2100"/>
            </a:lvl6pPr>
            <a:lvl7pPr marL="6257066" indent="0">
              <a:buNone/>
              <a:defRPr sz="2100"/>
            </a:lvl7pPr>
            <a:lvl8pPr marL="7299912" indent="0">
              <a:buNone/>
              <a:defRPr sz="2100"/>
            </a:lvl8pPr>
            <a:lvl9pPr marL="8342754" indent="0">
              <a:buNone/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208568" tIns="104285" rIns="208568" bIns="104285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340" y="3528593"/>
            <a:ext cx="19248120" cy="9980167"/>
          </a:xfrm>
          <a:prstGeom prst="rect">
            <a:avLst/>
          </a:prstGeom>
        </p:spPr>
        <p:txBody>
          <a:bodyPr vert="horz" lIns="208568" tIns="104285" rIns="208568" bIns="10428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340" y="14016344"/>
            <a:ext cx="4990253" cy="805134"/>
          </a:xfrm>
          <a:prstGeom prst="rect">
            <a:avLst/>
          </a:prstGeom>
        </p:spPr>
        <p:txBody>
          <a:bodyPr vert="horz" lIns="208568" tIns="104285" rIns="208568" bIns="104285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FC6F-F559-4BF7-A592-5341D2D4CE1A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7157" y="14016344"/>
            <a:ext cx="6772487" cy="805134"/>
          </a:xfrm>
          <a:prstGeom prst="rect">
            <a:avLst/>
          </a:prstGeom>
        </p:spPr>
        <p:txBody>
          <a:bodyPr vert="horz" lIns="208568" tIns="104285" rIns="208568" bIns="104285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7207" y="14016344"/>
            <a:ext cx="4990253" cy="805134"/>
          </a:xfrm>
          <a:prstGeom prst="rect">
            <a:avLst/>
          </a:prstGeom>
        </p:spPr>
        <p:txBody>
          <a:bodyPr vert="horz" lIns="208568" tIns="104285" rIns="208568" bIns="104285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8EE8-C5CD-4AAD-8B31-EA0C2EECF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690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132" indent="-782132" algn="l" defTabSz="2085690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623" indent="-651779" algn="l" defTabSz="2085690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111" indent="-521423" algn="l" defTabSz="208569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49955" indent="-521423" algn="l" defTabSz="2085690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2799" indent="-521423" algn="l" defTabSz="2085690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5645" indent="-521423" algn="l" defTabSz="20856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8489" indent="-521423" algn="l" defTabSz="20856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1333" indent="-521423" algn="l" defTabSz="20856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4177" indent="-521423" algn="l" defTabSz="208569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2844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5690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8532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1378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4222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7066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299912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2754" algn="l" defTabSz="208569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ZoneTexte 83"/>
          <p:cNvSpPr txBox="1"/>
          <p:nvPr/>
        </p:nvSpPr>
        <p:spPr>
          <a:xfrm>
            <a:off x="684288" y="216446"/>
            <a:ext cx="1965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cap="small" dirty="0" smtClean="0">
                <a:ea typeface="Verdana" pitchFamily="34" charset="0"/>
                <a:cs typeface="Verdana" pitchFamily="34" charset="0"/>
              </a:rPr>
              <a:t>-  ANALYSER une information / CONSTRUIRE (ou </a:t>
            </a:r>
            <a:r>
              <a:rPr lang="fr-FR" sz="4800" b="1" cap="small" dirty="0" smtClean="0">
                <a:ea typeface="Verdana" pitchFamily="34" charset="0"/>
                <a:cs typeface="Verdana" pitchFamily="34" charset="0"/>
              </a:rPr>
              <a:t>non</a:t>
            </a:r>
            <a:r>
              <a:rPr lang="fr-FR" sz="4800" b="1" cap="small" dirty="0" smtClean="0">
                <a:ea typeface="Verdana" pitchFamily="34" charset="0"/>
                <a:cs typeface="Verdana" pitchFamily="34" charset="0"/>
              </a:rPr>
              <a:t>) </a:t>
            </a:r>
            <a:r>
              <a:rPr lang="fr-FR" sz="4800" b="1" cap="small" dirty="0" smtClean="0">
                <a:ea typeface="Verdana" pitchFamily="34" charset="0"/>
                <a:cs typeface="Verdana" pitchFamily="34" charset="0"/>
              </a:rPr>
              <a:t>une CONNAISSANCE </a:t>
            </a:r>
            <a:r>
              <a:rPr lang="fr-FR" sz="4800" b="1" cap="all" dirty="0" smtClean="0">
                <a:ea typeface="Verdana" pitchFamily="34" charset="0"/>
                <a:cs typeface="Verdana" pitchFamily="34" charset="0"/>
              </a:rPr>
              <a:t>-</a:t>
            </a:r>
          </a:p>
        </p:txBody>
      </p:sp>
      <p:cxnSp>
        <p:nvCxnSpPr>
          <p:cNvPr id="97" name="Connecteur droit 96"/>
          <p:cNvCxnSpPr/>
          <p:nvPr/>
        </p:nvCxnSpPr>
        <p:spPr>
          <a:xfrm>
            <a:off x="1116336" y="1152550"/>
            <a:ext cx="18794088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>
            <a:off x="10621392" y="6215743"/>
            <a:ext cx="0" cy="432000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25" name="Groupe 124"/>
          <p:cNvGrpSpPr/>
          <p:nvPr/>
        </p:nvGrpSpPr>
        <p:grpSpPr>
          <a:xfrm>
            <a:off x="180232" y="7057206"/>
            <a:ext cx="4680520" cy="4680520"/>
            <a:chOff x="684288" y="2016646"/>
            <a:chExt cx="4680520" cy="4680520"/>
          </a:xfrm>
        </p:grpSpPr>
        <p:sp>
          <p:nvSpPr>
            <p:cNvPr id="86" name="Ellipse 85"/>
            <p:cNvSpPr/>
            <p:nvPr/>
          </p:nvSpPr>
          <p:spPr>
            <a:xfrm>
              <a:off x="684288" y="2016646"/>
              <a:ext cx="4680520" cy="468052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332360" y="2520702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la </a:t>
              </a:r>
              <a:r>
                <a:rPr lang="fr-FR" sz="3600" b="1" cap="small" dirty="0" smtClean="0">
                  <a:solidFill>
                    <a:srgbClr val="7030A0"/>
                  </a:solidFill>
                </a:rPr>
                <a:t>SOURCE</a:t>
              </a:r>
              <a:endParaRPr lang="fr-FR" sz="3600" b="1" cap="small" dirty="0">
                <a:solidFill>
                  <a:srgbClr val="7030A0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1260352" y="3600822"/>
              <a:ext cx="3600400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7030A0"/>
                  </a:solidFill>
                </a:rPr>
                <a:t>D’où l’on en parle ?</a:t>
              </a:r>
            </a:p>
            <a:p>
              <a:pPr algn="ctr"/>
              <a:endParaRPr lang="fr-FR" sz="1800" b="1" dirty="0" smtClean="0"/>
            </a:p>
            <a:p>
              <a:pPr algn="ctr"/>
              <a:r>
                <a:rPr lang="fr-FR" sz="3200" b="1" dirty="0" smtClean="0"/>
                <a:t>Qui ? Quand ? Dans quel objectif ? Via quel média ?</a:t>
              </a:r>
              <a:endParaRPr lang="fr-FR" sz="3200" b="1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8245648" y="1453596"/>
            <a:ext cx="4680000" cy="4680000"/>
            <a:chOff x="7525048" y="1872630"/>
            <a:chExt cx="4680000" cy="4680000"/>
          </a:xfrm>
        </p:grpSpPr>
        <p:sp>
          <p:nvSpPr>
            <p:cNvPr id="65" name="Ellipse 64"/>
            <p:cNvSpPr/>
            <p:nvPr/>
          </p:nvSpPr>
          <p:spPr>
            <a:xfrm>
              <a:off x="7525048" y="1872630"/>
              <a:ext cx="4680000" cy="468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5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8173120" y="2088654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la </a:t>
              </a:r>
              <a:r>
                <a:rPr lang="fr-FR" sz="3600" b="1" cap="small" dirty="0" smtClean="0">
                  <a:solidFill>
                    <a:srgbClr val="00B050"/>
                  </a:solidFill>
                </a:rPr>
                <a:t>FORME</a:t>
              </a:r>
              <a:endParaRPr lang="fr-FR" sz="3600" b="1" cap="small" dirty="0">
                <a:solidFill>
                  <a:srgbClr val="00B050"/>
                </a:solidFill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7813080" y="3168774"/>
              <a:ext cx="4104456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00B050"/>
                  </a:solidFill>
                </a:rPr>
                <a:t>Comment on en parle ?</a:t>
              </a:r>
            </a:p>
            <a:p>
              <a:pPr algn="ctr"/>
              <a:endParaRPr lang="fr-FR" sz="1600" b="1" dirty="0" smtClean="0"/>
            </a:p>
            <a:p>
              <a:pPr algn="ctr"/>
              <a:r>
                <a:rPr lang="fr-FR" sz="3200" b="1" dirty="0" smtClean="0"/>
                <a:t>Quelle forme de communication est utilisée ? Quelle forme de langage ?</a:t>
              </a:r>
              <a:endParaRPr lang="fr-FR" sz="3200" b="1" dirty="0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16526048" y="7057206"/>
            <a:ext cx="4680000" cy="4680000"/>
            <a:chOff x="14797856" y="2520702"/>
            <a:chExt cx="4680000" cy="4680000"/>
          </a:xfrm>
        </p:grpSpPr>
        <p:sp>
          <p:nvSpPr>
            <p:cNvPr id="92" name="Ellipse 91"/>
            <p:cNvSpPr/>
            <p:nvPr/>
          </p:nvSpPr>
          <p:spPr>
            <a:xfrm>
              <a:off x="14797856" y="2520702"/>
              <a:ext cx="4680000" cy="4680000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15085368" y="3816846"/>
              <a:ext cx="4104456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Qu’est-ce qui est dit ?</a:t>
              </a:r>
            </a:p>
            <a:p>
              <a:pPr algn="ctr"/>
              <a:endParaRPr lang="fr-FR" sz="1400" b="1" dirty="0" smtClean="0"/>
            </a:p>
            <a:p>
              <a:pPr algn="ctr"/>
              <a:r>
                <a:rPr lang="fr-FR" sz="3200" b="1" dirty="0" smtClean="0"/>
                <a:t>Quels sens ont les mots utilisés ? Quels raisonnements ? Quel niveau de preuves ?</a:t>
              </a:r>
              <a:endParaRPr lang="fr-FR" sz="3200" b="1" dirty="0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5445928" y="2736726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du </a:t>
              </a:r>
              <a:r>
                <a:rPr lang="fr-FR" sz="3600" b="1" cap="small" dirty="0" smtClean="0">
                  <a:solidFill>
                    <a:schemeClr val="accent6">
                      <a:lumMod val="75000"/>
                    </a:schemeClr>
                  </a:solidFill>
                </a:rPr>
                <a:t>CONTENU</a:t>
              </a:r>
              <a:endParaRPr lang="fr-FR" sz="3600" b="1" cap="small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159" name="Connecteur droit avec flèche 158"/>
          <p:cNvCxnSpPr/>
          <p:nvPr/>
        </p:nvCxnSpPr>
        <p:spPr>
          <a:xfrm flipH="1">
            <a:off x="15373920" y="9433470"/>
            <a:ext cx="1080120" cy="0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/>
          <p:nvPr/>
        </p:nvCxnSpPr>
        <p:spPr>
          <a:xfrm>
            <a:off x="5004896" y="9433470"/>
            <a:ext cx="1152000" cy="0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5" name="Rectangle à coins arrondis 164"/>
          <p:cNvSpPr/>
          <p:nvPr/>
        </p:nvSpPr>
        <p:spPr>
          <a:xfrm>
            <a:off x="144016" y="12169774"/>
            <a:ext cx="20990544" cy="25922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6" name="ZoneTexte 165"/>
          <p:cNvSpPr txBox="1"/>
          <p:nvPr/>
        </p:nvSpPr>
        <p:spPr>
          <a:xfrm>
            <a:off x="15661952" y="12304786"/>
            <a:ext cx="561662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5"/>
              </a:buClr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En cours on va :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faire attention au sens des mots, apprendre de nouveaux mots ;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construire des preuves solides,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raisonner, argumenter et réfléchir.</a:t>
            </a:r>
            <a:endParaRPr lang="fr-FR" sz="2800" b="1" dirty="0"/>
          </a:p>
        </p:txBody>
      </p:sp>
      <p:cxnSp>
        <p:nvCxnSpPr>
          <p:cNvPr id="172" name="Connecteur droit 171"/>
          <p:cNvCxnSpPr/>
          <p:nvPr/>
        </p:nvCxnSpPr>
        <p:spPr>
          <a:xfrm>
            <a:off x="7020992" y="12314046"/>
            <a:ext cx="0" cy="230400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3" name="ZoneTexte 172"/>
          <p:cNvSpPr txBox="1"/>
          <p:nvPr/>
        </p:nvSpPr>
        <p:spPr>
          <a:xfrm>
            <a:off x="9097681" y="12241782"/>
            <a:ext cx="43204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5"/>
              </a:buClr>
            </a:pPr>
            <a:r>
              <a:rPr lang="fr-FR" sz="3200" b="1" dirty="0" smtClean="0">
                <a:solidFill>
                  <a:srgbClr val="00B050"/>
                </a:solidFill>
              </a:rPr>
              <a:t>En </a:t>
            </a:r>
            <a:r>
              <a:rPr lang="fr-FR" sz="3200" b="1" dirty="0">
                <a:solidFill>
                  <a:srgbClr val="00B050"/>
                </a:solidFill>
              </a:rPr>
              <a:t>cours on va :</a:t>
            </a:r>
          </a:p>
          <a:p>
            <a:pPr>
              <a:spcAft>
                <a:spcPts val="600"/>
              </a:spcAft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analyser des schémas, des graphiques, des images ;</a:t>
            </a:r>
          </a:p>
          <a:p>
            <a:pPr>
              <a:spcAft>
                <a:spcPts val="600"/>
              </a:spcAft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/>
              <a:t> </a:t>
            </a:r>
            <a:r>
              <a:rPr lang="fr-FR" sz="2800" b="1" dirty="0" smtClean="0"/>
              <a:t>étudier différents types de textes.</a:t>
            </a:r>
            <a:endParaRPr lang="fr-FR" sz="28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2484488" y="12313790"/>
            <a:ext cx="489654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accent5"/>
              </a:buClr>
            </a:pPr>
            <a:r>
              <a:rPr lang="fr-FR" sz="3200" b="1" dirty="0">
                <a:solidFill>
                  <a:srgbClr val="7030A0"/>
                </a:solidFill>
              </a:rPr>
              <a:t>En cours on va :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citer nos sources !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 smtClean="0"/>
              <a:t> discuter de leur fiabilité ;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r>
              <a:rPr lang="fr-FR" sz="2800" b="1" dirty="0"/>
              <a:t> </a:t>
            </a:r>
            <a:r>
              <a:rPr lang="fr-FR" sz="2800" b="1" dirty="0" smtClean="0"/>
              <a:t> apprendre à recouper l’information.</a:t>
            </a:r>
          </a:p>
          <a:p>
            <a:pPr>
              <a:buClr>
                <a:schemeClr val="accent5"/>
              </a:buClr>
              <a:buFont typeface="Wingdings" pitchFamily="2" charset="2"/>
              <a:buChar char="§"/>
            </a:pPr>
            <a:endParaRPr lang="fr-FR" sz="2400" dirty="0" smtClean="0"/>
          </a:p>
        </p:txBody>
      </p:sp>
      <p:pic>
        <p:nvPicPr>
          <p:cNvPr id="176" name="Picture 9" descr="Image associée"/>
          <p:cNvPicPr>
            <a:picLocks noChangeAspect="1" noChangeArrowheads="1"/>
          </p:cNvPicPr>
          <p:nvPr/>
        </p:nvPicPr>
        <p:blipFill>
          <a:blip r:embed="rId2" cstate="print"/>
          <a:srcRect r="33250"/>
          <a:stretch>
            <a:fillRect/>
          </a:stretch>
        </p:blipFill>
        <p:spPr bwMode="auto">
          <a:xfrm>
            <a:off x="468264" y="12961862"/>
            <a:ext cx="1584176" cy="1584176"/>
          </a:xfrm>
          <a:prstGeom prst="rect">
            <a:avLst/>
          </a:prstGeom>
          <a:noFill/>
        </p:spPr>
      </p:pic>
      <p:pic>
        <p:nvPicPr>
          <p:cNvPr id="177" name="Picture 13" descr="Résultat de recherche d'images pour &quot;icone loupe texte&quot;"/>
          <p:cNvPicPr>
            <a:picLocks noChangeAspect="1" noChangeArrowheads="1"/>
          </p:cNvPicPr>
          <p:nvPr/>
        </p:nvPicPr>
        <p:blipFill>
          <a:blip r:embed="rId3" cstate="print"/>
          <a:srcRect l="16559" r="20871" b="3679"/>
          <a:stretch>
            <a:fillRect/>
          </a:stretch>
        </p:blipFill>
        <p:spPr bwMode="auto">
          <a:xfrm>
            <a:off x="7381032" y="12889854"/>
            <a:ext cx="1644641" cy="1656184"/>
          </a:xfrm>
          <a:prstGeom prst="rect">
            <a:avLst/>
          </a:prstGeom>
          <a:noFill/>
        </p:spPr>
      </p:pic>
      <p:cxnSp>
        <p:nvCxnSpPr>
          <p:cNvPr id="180" name="Connecteur droit 179"/>
          <p:cNvCxnSpPr/>
          <p:nvPr/>
        </p:nvCxnSpPr>
        <p:spPr>
          <a:xfrm>
            <a:off x="13717736" y="12313790"/>
            <a:ext cx="0" cy="230400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e 183"/>
          <p:cNvGrpSpPr/>
          <p:nvPr/>
        </p:nvGrpSpPr>
        <p:grpSpPr>
          <a:xfrm>
            <a:off x="1044328" y="2376686"/>
            <a:ext cx="4392488" cy="2535962"/>
            <a:chOff x="2628504" y="3312790"/>
            <a:chExt cx="4392488" cy="2535962"/>
          </a:xfrm>
        </p:grpSpPr>
        <p:sp>
          <p:nvSpPr>
            <p:cNvPr id="181" name="Arrondir un rectangle avec un coin diagonal 180"/>
            <p:cNvSpPr/>
            <p:nvPr/>
          </p:nvSpPr>
          <p:spPr>
            <a:xfrm>
              <a:off x="2628504" y="3312790"/>
              <a:ext cx="4392488" cy="2448272"/>
            </a:xfrm>
            <a:prstGeom prst="round2DiagRect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3132560" y="3384798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du </a:t>
              </a:r>
              <a:r>
                <a:rPr lang="fr-FR" sz="3600" b="1" cap="small" dirty="0" smtClean="0">
                  <a:solidFill>
                    <a:srgbClr val="00B0F0"/>
                  </a:solidFill>
                </a:rPr>
                <a:t>CADRE</a:t>
              </a:r>
              <a:endParaRPr lang="fr-FR" sz="3600" b="1" cap="small" dirty="0">
                <a:solidFill>
                  <a:srgbClr val="00B0F0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700512" y="4032870"/>
              <a:ext cx="410445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00B0F0"/>
                  </a:solidFill>
                </a:rPr>
                <a:t>Qu’est-ce qui accompagne cette information ?</a:t>
              </a:r>
            </a:p>
            <a:p>
              <a:pPr algn="ctr"/>
              <a:endParaRPr lang="fr-FR" sz="1600" b="1" dirty="0" smtClean="0"/>
            </a:p>
          </p:txBody>
        </p:sp>
      </p:grpSp>
      <p:grpSp>
        <p:nvGrpSpPr>
          <p:cNvPr id="185" name="Groupe 184"/>
          <p:cNvGrpSpPr/>
          <p:nvPr/>
        </p:nvGrpSpPr>
        <p:grpSpPr>
          <a:xfrm>
            <a:off x="16021992" y="2376686"/>
            <a:ext cx="4392488" cy="2448272"/>
            <a:chOff x="2628504" y="3312790"/>
            <a:chExt cx="4392488" cy="2448272"/>
          </a:xfrm>
        </p:grpSpPr>
        <p:sp>
          <p:nvSpPr>
            <p:cNvPr id="186" name="Arrondir un rectangle avec un coin diagonal 185"/>
            <p:cNvSpPr/>
            <p:nvPr/>
          </p:nvSpPr>
          <p:spPr>
            <a:xfrm>
              <a:off x="2628504" y="3312790"/>
              <a:ext cx="4392488" cy="2448272"/>
            </a:xfrm>
            <a:prstGeom prst="round2DiagRect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2844528" y="3384798"/>
              <a:ext cx="4032448" cy="648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l’ </a:t>
              </a:r>
              <a:r>
                <a:rPr lang="fr-FR" sz="3600" b="1" cap="small" dirty="0" smtClean="0">
                  <a:solidFill>
                    <a:srgbClr val="C00000"/>
                  </a:solidFill>
                </a:rPr>
                <a:t>ENJEU</a:t>
              </a:r>
              <a:endParaRPr lang="fr-FR" sz="3600" b="1" cap="small" dirty="0">
                <a:solidFill>
                  <a:srgbClr val="C00000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2700512" y="4320902"/>
              <a:ext cx="42484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C00000"/>
                  </a:solidFill>
                </a:rPr>
                <a:t>Qu’est-ce que ça change pour moi ?</a:t>
              </a:r>
              <a:endParaRPr lang="fr-FR" sz="1600" b="1" dirty="0" smtClean="0"/>
            </a:p>
          </p:txBody>
        </p:sp>
      </p:grpSp>
      <p:cxnSp>
        <p:nvCxnSpPr>
          <p:cNvPr id="189" name="Connecteur droit avec flèche 188"/>
          <p:cNvCxnSpPr/>
          <p:nvPr/>
        </p:nvCxnSpPr>
        <p:spPr>
          <a:xfrm>
            <a:off x="4428704" y="5329014"/>
            <a:ext cx="1728192" cy="1728192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1" name="Connecteur droit avec flèche 190"/>
          <p:cNvCxnSpPr/>
          <p:nvPr/>
        </p:nvCxnSpPr>
        <p:spPr>
          <a:xfrm flipH="1">
            <a:off x="15373920" y="5401022"/>
            <a:ext cx="1656184" cy="1584176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97" name="Picture 15" descr="Résultat de recherche d'images pour &quot;image preuv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33760" y="12889854"/>
            <a:ext cx="1656184" cy="1656184"/>
          </a:xfrm>
          <a:prstGeom prst="rect">
            <a:avLst/>
          </a:prstGeom>
          <a:noFill/>
        </p:spPr>
      </p:pic>
      <p:cxnSp>
        <p:nvCxnSpPr>
          <p:cNvPr id="44" name="Connecteur droit avec flèche 43"/>
          <p:cNvCxnSpPr/>
          <p:nvPr/>
        </p:nvCxnSpPr>
        <p:spPr>
          <a:xfrm>
            <a:off x="6804968" y="9001422"/>
            <a:ext cx="7848872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prstDash val="sysDash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0621392" y="6193110"/>
            <a:ext cx="0" cy="432000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6660951" y="9250380"/>
          <a:ext cx="8136905" cy="2247515"/>
        </p:xfrm>
        <a:graphic>
          <a:graphicData uri="http://schemas.openxmlformats.org/drawingml/2006/table">
            <a:tbl>
              <a:tblPr/>
              <a:tblGrid>
                <a:gridCol w="2232180"/>
                <a:gridCol w="829230"/>
                <a:gridCol w="805634"/>
                <a:gridCol w="886198"/>
                <a:gridCol w="792230"/>
                <a:gridCol w="2591433"/>
              </a:tblGrid>
              <a:tr h="570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240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240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240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240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7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FAUX</a:t>
                      </a:r>
                      <a:r>
                        <a:rPr lang="fr-FR" sz="2800" b="1" baseline="0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Erreur, mensonge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DOUTE 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Suspension</a:t>
                      </a:r>
                      <a:r>
                        <a:rPr lang="fr-FR" sz="2800" b="1" baseline="0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 du jugement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FIABLE :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00000A"/>
                          </a:solidFill>
                          <a:latin typeface="Calibri"/>
                          <a:ea typeface="Calibri"/>
                          <a:cs typeface="Times New Roman"/>
                        </a:rPr>
                        <a:t>Nouvelle CONNAISSANCE</a:t>
                      </a:r>
                      <a:endParaRPr lang="fr-FR" sz="2400" dirty="0">
                        <a:solidFill>
                          <a:srgbClr val="0000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7" name="ZoneTexte 46"/>
          <p:cNvSpPr txBox="1"/>
          <p:nvPr/>
        </p:nvSpPr>
        <p:spPr>
          <a:xfrm>
            <a:off x="6444928" y="6841182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cap="small" dirty="0">
                <a:solidFill>
                  <a:schemeClr val="bg2">
                    <a:lumMod val="50000"/>
                  </a:schemeClr>
                </a:solidFill>
              </a:rPr>
              <a:t>CERTITUDE ? DOUTE </a:t>
            </a:r>
            <a:r>
              <a:rPr lang="fr-FR" sz="2800" b="1" i="1" cap="small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fr-FR" sz="2800" cap="small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fr-FR" sz="2800" b="1" i="1" cap="small" dirty="0">
                <a:solidFill>
                  <a:schemeClr val="bg2">
                    <a:lumMod val="50000"/>
                  </a:schemeClr>
                </a:solidFill>
              </a:rPr>
              <a:t>Dois-je me RENSEIGNER PLUS sur cette information </a:t>
            </a:r>
            <a:r>
              <a:rPr lang="fr-FR" sz="2800" b="1" i="1" cap="small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fr-FR" sz="4400" b="1" cap="small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fr-FR" sz="3600" b="1" cap="small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</a:p>
          <a:p>
            <a:pPr algn="ctr"/>
            <a:r>
              <a:rPr lang="fr-FR" sz="3600" b="1" cap="small" dirty="0" smtClean="0">
                <a:solidFill>
                  <a:schemeClr val="bg2">
                    <a:lumMod val="50000"/>
                  </a:schemeClr>
                </a:solidFill>
              </a:rPr>
              <a:t>Se positionner sur le curseur suivant :</a:t>
            </a:r>
            <a:endParaRPr lang="fr-FR" sz="3600" b="1" cap="sm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6228904" y="6697166"/>
            <a:ext cx="9001000" cy="5112568"/>
          </a:xfrm>
          <a:prstGeom prst="round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8965208" y="8713390"/>
            <a:ext cx="0" cy="46800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2297454" y="8713390"/>
            <a:ext cx="0" cy="46800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ZoneTexte 83"/>
          <p:cNvSpPr txBox="1"/>
          <p:nvPr/>
        </p:nvSpPr>
        <p:spPr>
          <a:xfrm>
            <a:off x="684288" y="216446"/>
            <a:ext cx="1965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cap="small" dirty="0" smtClean="0">
                <a:ea typeface="Verdana" pitchFamily="34" charset="0"/>
                <a:cs typeface="Verdana" pitchFamily="34" charset="0"/>
              </a:rPr>
              <a:t>ANALYSER une information / CONSTRUIRE (ou non) une CONNAISSANCE</a:t>
            </a:r>
            <a:endParaRPr lang="fr-FR" sz="4800" b="1" cap="all" dirty="0" smtClean="0"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7" name="Connecteur droit 96"/>
          <p:cNvCxnSpPr/>
          <p:nvPr/>
        </p:nvCxnSpPr>
        <p:spPr>
          <a:xfrm>
            <a:off x="1116336" y="1152550"/>
            <a:ext cx="18794088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 rot="5400000">
            <a:off x="10351401" y="11539749"/>
            <a:ext cx="684000" cy="2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e 124"/>
          <p:cNvGrpSpPr/>
          <p:nvPr/>
        </p:nvGrpSpPr>
        <p:grpSpPr>
          <a:xfrm>
            <a:off x="180232" y="7057206"/>
            <a:ext cx="4680520" cy="4680520"/>
            <a:chOff x="684288" y="2016646"/>
            <a:chExt cx="4680520" cy="4680520"/>
          </a:xfrm>
        </p:grpSpPr>
        <p:sp>
          <p:nvSpPr>
            <p:cNvPr id="86" name="Ellipse 85"/>
            <p:cNvSpPr/>
            <p:nvPr/>
          </p:nvSpPr>
          <p:spPr>
            <a:xfrm>
              <a:off x="684288" y="2016646"/>
              <a:ext cx="4680520" cy="468052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1332360" y="2520702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la </a:t>
              </a:r>
              <a:r>
                <a:rPr lang="fr-FR" sz="3600" b="1" cap="small" dirty="0" smtClean="0">
                  <a:solidFill>
                    <a:srgbClr val="7030A0"/>
                  </a:solidFill>
                </a:rPr>
                <a:t>SOURCE</a:t>
              </a:r>
              <a:endParaRPr lang="fr-FR" sz="3600" b="1" cap="small" dirty="0">
                <a:solidFill>
                  <a:srgbClr val="7030A0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1260352" y="3600822"/>
              <a:ext cx="3600400" cy="2831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7030A0"/>
                  </a:solidFill>
                </a:rPr>
                <a:t>D’où vient cette information ?</a:t>
              </a:r>
            </a:p>
            <a:p>
              <a:pPr algn="ctr"/>
              <a:endParaRPr lang="fr-FR" sz="1800" b="1" dirty="0" smtClean="0"/>
            </a:p>
            <a:p>
              <a:pPr algn="ctr"/>
              <a:r>
                <a:rPr lang="fr-FR" sz="3200" b="1" dirty="0" smtClean="0"/>
                <a:t>Qui ? Quand ? Dans quel objectif ? Via quel média ? …</a:t>
              </a:r>
              <a:endParaRPr lang="fr-FR" sz="3200" b="1" dirty="0"/>
            </a:p>
          </p:txBody>
        </p:sp>
      </p:grpSp>
      <p:grpSp>
        <p:nvGrpSpPr>
          <p:cNvPr id="3" name="Groupe 128"/>
          <p:cNvGrpSpPr/>
          <p:nvPr/>
        </p:nvGrpSpPr>
        <p:grpSpPr>
          <a:xfrm>
            <a:off x="8245648" y="1453596"/>
            <a:ext cx="4680000" cy="5107534"/>
            <a:chOff x="7525048" y="1872630"/>
            <a:chExt cx="4680000" cy="4680000"/>
          </a:xfrm>
        </p:grpSpPr>
        <p:sp>
          <p:nvSpPr>
            <p:cNvPr id="65" name="Ellipse 64"/>
            <p:cNvSpPr/>
            <p:nvPr/>
          </p:nvSpPr>
          <p:spPr>
            <a:xfrm>
              <a:off x="7525048" y="1872630"/>
              <a:ext cx="4680000" cy="468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5"/>
              </a:solidFill>
              <a:prstDash val="soli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8173120" y="2088654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la </a:t>
              </a:r>
              <a:r>
                <a:rPr lang="fr-FR" sz="3600" b="1" cap="small" dirty="0" smtClean="0">
                  <a:solidFill>
                    <a:srgbClr val="00B050"/>
                  </a:solidFill>
                </a:rPr>
                <a:t>FORME</a:t>
              </a:r>
              <a:endParaRPr lang="fr-FR" sz="3600" b="1" cap="small" dirty="0">
                <a:solidFill>
                  <a:srgbClr val="00B050"/>
                </a:solidFill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7829660" y="3051074"/>
              <a:ext cx="410445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00B050"/>
                  </a:solidFill>
                </a:rPr>
                <a:t>Comment nous </a:t>
              </a:r>
            </a:p>
            <a:p>
              <a:pPr algn="ctr"/>
              <a:r>
                <a:rPr lang="fr-FR" sz="3200" b="1" i="1" dirty="0" smtClean="0">
                  <a:solidFill>
                    <a:srgbClr val="00B050"/>
                  </a:solidFill>
                </a:rPr>
                <a:t>parle-t-on ?</a:t>
              </a:r>
            </a:p>
            <a:p>
              <a:pPr algn="ctr"/>
              <a:endParaRPr lang="fr-FR" sz="1600" b="1" dirty="0" smtClean="0"/>
            </a:p>
            <a:p>
              <a:pPr algn="ctr"/>
              <a:r>
                <a:rPr lang="fr-FR" sz="3200" b="1" dirty="0" smtClean="0"/>
                <a:t>Quelle forme de communication est utilisée ? Quelle forme de langage ? …</a:t>
              </a:r>
              <a:endParaRPr lang="fr-FR" sz="3200" b="1" dirty="0"/>
            </a:p>
          </p:txBody>
        </p:sp>
      </p:grpSp>
      <p:grpSp>
        <p:nvGrpSpPr>
          <p:cNvPr id="4" name="Groupe 145"/>
          <p:cNvGrpSpPr/>
          <p:nvPr/>
        </p:nvGrpSpPr>
        <p:grpSpPr>
          <a:xfrm>
            <a:off x="16526048" y="7057206"/>
            <a:ext cx="4680000" cy="4680000"/>
            <a:chOff x="14797856" y="2520702"/>
            <a:chExt cx="4680000" cy="4680000"/>
          </a:xfrm>
        </p:grpSpPr>
        <p:sp>
          <p:nvSpPr>
            <p:cNvPr id="92" name="Ellipse 91"/>
            <p:cNvSpPr/>
            <p:nvPr/>
          </p:nvSpPr>
          <p:spPr>
            <a:xfrm>
              <a:off x="14797856" y="2520702"/>
              <a:ext cx="4680000" cy="4680000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15085368" y="3816846"/>
              <a:ext cx="4104456" cy="326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Qu’est-ce qui est dit ?</a:t>
              </a:r>
            </a:p>
            <a:p>
              <a:pPr algn="ctr"/>
              <a:endParaRPr lang="fr-FR" sz="1400" b="1" dirty="0" smtClean="0"/>
            </a:p>
            <a:p>
              <a:pPr algn="ctr"/>
              <a:r>
                <a:rPr lang="fr-FR" sz="3200" b="1" dirty="0" smtClean="0"/>
                <a:t>Quels sens ont les mots utilisés ? Quels raisonnements ? Quels arguments ? Quelles preuves ? …</a:t>
              </a:r>
              <a:endParaRPr lang="fr-FR" sz="3200" b="1" dirty="0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5445928" y="2736726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du </a:t>
              </a:r>
              <a:r>
                <a:rPr lang="fr-FR" sz="3600" b="1" cap="small" dirty="0" smtClean="0">
                  <a:solidFill>
                    <a:schemeClr val="accent6">
                      <a:lumMod val="75000"/>
                    </a:schemeClr>
                  </a:solidFill>
                </a:rPr>
                <a:t>CONTENU</a:t>
              </a:r>
              <a:endParaRPr lang="fr-FR" sz="3600" b="1" cap="small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159" name="Connecteur droit avec flèche 158"/>
          <p:cNvCxnSpPr/>
          <p:nvPr/>
        </p:nvCxnSpPr>
        <p:spPr>
          <a:xfrm rot="10800000">
            <a:off x="15589945" y="9378170"/>
            <a:ext cx="864000" cy="19037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/>
          <p:nvPr/>
        </p:nvCxnSpPr>
        <p:spPr>
          <a:xfrm>
            <a:off x="4906922" y="9490088"/>
            <a:ext cx="1643074" cy="1588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" name="Groupe 183"/>
          <p:cNvGrpSpPr/>
          <p:nvPr/>
        </p:nvGrpSpPr>
        <p:grpSpPr>
          <a:xfrm>
            <a:off x="479546" y="1552893"/>
            <a:ext cx="7621566" cy="5504314"/>
            <a:chOff x="2241325" y="3028407"/>
            <a:chExt cx="5179538" cy="4173095"/>
          </a:xfrm>
        </p:grpSpPr>
        <p:sp>
          <p:nvSpPr>
            <p:cNvPr id="181" name="Arrondir un rectangle avec un coin diagonal 180"/>
            <p:cNvSpPr/>
            <p:nvPr/>
          </p:nvSpPr>
          <p:spPr>
            <a:xfrm>
              <a:off x="2628505" y="3034150"/>
              <a:ext cx="4392488" cy="3969328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3126267" y="3028407"/>
              <a:ext cx="3312368" cy="1279674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du </a:t>
              </a:r>
              <a:r>
                <a:rPr lang="fr-FR" sz="3600" b="1" cap="small" dirty="0" smtClean="0">
                  <a:solidFill>
                    <a:srgbClr val="00B0F0"/>
                  </a:solidFill>
                </a:rPr>
                <a:t>CADRE</a:t>
              </a:r>
            </a:p>
            <a:p>
              <a:pPr algn="ctr"/>
              <a:endParaRPr lang="fr-FR" sz="3600" b="1" cap="small" dirty="0">
                <a:solidFill>
                  <a:srgbClr val="00B0F0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241325" y="3132798"/>
              <a:ext cx="5179538" cy="4068704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00B0F0"/>
                  </a:solidFill>
                </a:rPr>
                <a:t>Qu’est-ce qui accompagne cette information ?</a:t>
              </a:r>
            </a:p>
            <a:p>
              <a:pPr algn="ctr"/>
              <a:endParaRPr lang="fr-FR" sz="1800" b="1" i="1" dirty="0" smtClean="0">
                <a:solidFill>
                  <a:srgbClr val="00B0F0"/>
                </a:solidFill>
              </a:endParaRPr>
            </a:p>
            <a:p>
              <a:pPr algn="ctr"/>
              <a:r>
                <a:rPr lang="fr-FR" sz="3200" b="1" dirty="0" smtClean="0"/>
                <a:t>Avec quelles autres infos arrive-t-elle ? Ai-je des connaissances sur ce sujet ? Quelle émotion peut susciter, </a:t>
              </a:r>
              <a:r>
                <a:rPr lang="fr-FR" sz="3200" b="1" smtClean="0"/>
                <a:t>pour moi, </a:t>
              </a:r>
              <a:r>
                <a:rPr lang="fr-FR" sz="3200" b="1" dirty="0" smtClean="0"/>
                <a:t>cette info ? …</a:t>
              </a:r>
              <a:endParaRPr lang="fr-FR" sz="1600" b="1" dirty="0" smtClean="0"/>
            </a:p>
          </p:txBody>
        </p:sp>
      </p:grpSp>
      <p:grpSp>
        <p:nvGrpSpPr>
          <p:cNvPr id="6" name="Groupe 184"/>
          <p:cNvGrpSpPr/>
          <p:nvPr/>
        </p:nvGrpSpPr>
        <p:grpSpPr>
          <a:xfrm>
            <a:off x="13336606" y="1489031"/>
            <a:ext cx="7215238" cy="4929222"/>
            <a:chOff x="2414190" y="3312790"/>
            <a:chExt cx="4857784" cy="3039168"/>
          </a:xfrm>
        </p:grpSpPr>
        <p:sp>
          <p:nvSpPr>
            <p:cNvPr id="186" name="Arrondir un rectangle avec un coin diagonal 185"/>
            <p:cNvSpPr/>
            <p:nvPr/>
          </p:nvSpPr>
          <p:spPr>
            <a:xfrm>
              <a:off x="2628504" y="3312790"/>
              <a:ext cx="4392488" cy="3039168"/>
            </a:xfrm>
            <a:prstGeom prst="ellipse">
              <a:avLst/>
            </a:prstGeom>
            <a:noFill/>
            <a:ln w="57150">
              <a:solidFill>
                <a:schemeClr val="accent5"/>
              </a:solidFill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2844528" y="3384798"/>
              <a:ext cx="4032448" cy="1687890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cap="small" dirty="0" smtClean="0">
                  <a:solidFill>
                    <a:srgbClr val="000000"/>
                  </a:solidFill>
                </a:rPr>
                <a:t>Etude de l’ </a:t>
              </a:r>
              <a:r>
                <a:rPr lang="fr-FR" sz="3600" b="1" cap="small" dirty="0" smtClean="0">
                  <a:solidFill>
                    <a:srgbClr val="C00000"/>
                  </a:solidFill>
                </a:rPr>
                <a:t>ENJEU</a:t>
              </a:r>
              <a:endParaRPr lang="fr-FR" sz="3600" b="1" cap="small" dirty="0">
                <a:solidFill>
                  <a:srgbClr val="C00000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2414190" y="3929433"/>
              <a:ext cx="4857784" cy="2214797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i="1" dirty="0" smtClean="0">
                  <a:solidFill>
                    <a:srgbClr val="C00000"/>
                  </a:solidFill>
                </a:rPr>
                <a:t>Qu’est-ce que ça change? </a:t>
              </a:r>
            </a:p>
            <a:p>
              <a:pPr algn="ctr"/>
              <a:endParaRPr lang="fr-FR" sz="3200" b="1" i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fr-FR" sz="3200" b="1" dirty="0" smtClean="0"/>
                <a:t>Qu’est-ce que cette info peut changer pour moi, pour les autres ? …</a:t>
              </a:r>
              <a:endParaRPr lang="fr-FR" sz="1600" b="1" dirty="0" smtClean="0"/>
            </a:p>
          </p:txBody>
        </p:sp>
      </p:grpSp>
      <p:cxnSp>
        <p:nvCxnSpPr>
          <p:cNvPr id="189" name="Connecteur droit avec flèche 188"/>
          <p:cNvCxnSpPr/>
          <p:nvPr/>
        </p:nvCxnSpPr>
        <p:spPr>
          <a:xfrm>
            <a:off x="6102318" y="6503978"/>
            <a:ext cx="789516" cy="1118626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1" name="Connecteur droit avec flèche 190"/>
          <p:cNvCxnSpPr/>
          <p:nvPr/>
        </p:nvCxnSpPr>
        <p:spPr>
          <a:xfrm rot="5400000">
            <a:off x="14943961" y="6596849"/>
            <a:ext cx="1143008" cy="785818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10621392" y="6673924"/>
            <a:ext cx="0" cy="864096"/>
          </a:xfrm>
          <a:prstGeom prst="straightConnector1">
            <a:avLst/>
          </a:prstGeom>
          <a:ln w="127000">
            <a:solidFill>
              <a:schemeClr val="accent5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6692872" y="770413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 smtClean="0">
                <a:solidFill>
                  <a:schemeClr val="bg2">
                    <a:lumMod val="50000"/>
                  </a:schemeClr>
                </a:solidFill>
              </a:rPr>
              <a:t>SE POSITIONNER :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620642" y="11918980"/>
            <a:ext cx="20359830" cy="2643205"/>
          </a:xfrm>
          <a:prstGeom prst="round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6549996" y="7632700"/>
            <a:ext cx="9001000" cy="3490938"/>
          </a:xfrm>
          <a:prstGeom prst="round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120708" y="12133294"/>
            <a:ext cx="19145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cap="small" dirty="0" smtClean="0">
                <a:solidFill>
                  <a:schemeClr val="bg2">
                    <a:lumMod val="50000"/>
                  </a:schemeClr>
                </a:solidFill>
              </a:rPr>
              <a:t>Dois-je me renseigner plus sur cette information ? Dois-je suspendre mon jugement ? </a:t>
            </a:r>
          </a:p>
          <a:p>
            <a:pPr algn="ctr"/>
            <a:r>
              <a:rPr lang="fr-FR" sz="4400" b="1" cap="small" dirty="0" smtClean="0">
                <a:solidFill>
                  <a:schemeClr val="bg2">
                    <a:lumMod val="50000"/>
                  </a:schemeClr>
                </a:solidFill>
              </a:rPr>
              <a:t>Dois-je répéter, diffuser, défendre cette information …</a:t>
            </a:r>
          </a:p>
          <a:p>
            <a:pPr algn="ctr"/>
            <a:r>
              <a:rPr lang="fr-FR" sz="4400" b="1" cap="small" dirty="0" smtClean="0">
                <a:solidFill>
                  <a:schemeClr val="bg2">
                    <a:lumMod val="50000"/>
                  </a:schemeClr>
                </a:solidFill>
              </a:rPr>
              <a:t>… ou au contraire la réfuter, me mobiliser contre ?</a:t>
            </a:r>
            <a:endParaRPr lang="fr-FR" dirty="0"/>
          </a:p>
        </p:txBody>
      </p:sp>
      <p:sp>
        <p:nvSpPr>
          <p:cNvPr id="38" name="Flèche droite rayée 37"/>
          <p:cNvSpPr/>
          <p:nvPr/>
        </p:nvSpPr>
        <p:spPr>
          <a:xfrm>
            <a:off x="6876976" y="8209334"/>
            <a:ext cx="8496944" cy="2880320"/>
          </a:xfrm>
          <a:prstGeom prst="stripedRightArrow">
            <a:avLst>
              <a:gd name="adj1" fmla="val 73841"/>
              <a:gd name="adj2" fmla="val 39962"/>
            </a:avLst>
          </a:prstGeom>
          <a:gradFill flip="none" rotWithShape="1">
            <a:gsLst>
              <a:gs pos="21000">
                <a:srgbClr val="FF0000">
                  <a:alpha val="71000"/>
                </a:srgbClr>
              </a:gs>
              <a:gs pos="46000">
                <a:srgbClr val="FFC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numCol="3" rtlCol="0" anchor="ctr"/>
          <a:lstStyle/>
          <a:p>
            <a:pPr algn="ctr"/>
            <a:r>
              <a:rPr lang="fr-FR" sz="3200" b="1" dirty="0" smtClean="0"/>
              <a:t>FAUX :</a:t>
            </a:r>
            <a:r>
              <a:rPr lang="fr-FR" sz="3200" dirty="0" smtClean="0"/>
              <a:t> mensonge   ou erreur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       0            1</a:t>
            </a:r>
          </a:p>
          <a:p>
            <a:pPr algn="ctr" defTabSz="2325688"/>
            <a:r>
              <a:rPr lang="fr-FR" sz="3200" b="1" dirty="0" smtClean="0"/>
              <a:t>DOUTE </a:t>
            </a:r>
          </a:p>
          <a:p>
            <a:pPr algn="ctr" defTabSz="2325688"/>
            <a:endParaRPr lang="fr-FR" sz="3200" b="1" dirty="0" smtClean="0"/>
          </a:p>
          <a:p>
            <a:pPr algn="ctr" defTabSz="2325688"/>
            <a:endParaRPr lang="fr-FR" sz="3200" dirty="0" smtClean="0"/>
          </a:p>
          <a:p>
            <a:pPr algn="ctr" defTabSz="2325688"/>
            <a:r>
              <a:rPr lang="fr-FR" sz="3200" b="1" dirty="0" smtClean="0">
                <a:solidFill>
                  <a:schemeClr val="tx1"/>
                </a:solidFill>
              </a:rPr>
              <a:t>      2       3      4       </a:t>
            </a:r>
          </a:p>
          <a:p>
            <a:pPr marL="179388" algn="ctr"/>
            <a:r>
              <a:rPr lang="fr-FR" sz="3200" b="1" dirty="0" smtClean="0"/>
              <a:t>FIABLE : </a:t>
            </a:r>
            <a:r>
              <a:rPr lang="fr-FR" sz="3200" dirty="0" smtClean="0"/>
              <a:t>nouvelle connaissance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 5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9" name="Flèche droite à entaille 38"/>
          <p:cNvSpPr/>
          <p:nvPr/>
        </p:nvSpPr>
        <p:spPr>
          <a:xfrm>
            <a:off x="7696498" y="10062564"/>
            <a:ext cx="6408712" cy="648000"/>
          </a:xfrm>
          <a:prstGeom prst="notchedRightArrow">
            <a:avLst>
              <a:gd name="adj1" fmla="val 50000"/>
              <a:gd name="adj2" fmla="val 4447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388</Words>
  <Application>Microsoft Office PowerPoint</Application>
  <PresentationFormat>Personnalisé</PresentationFormat>
  <Paragraphs>78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Proprietaire</dc:creator>
  <cp:lastModifiedBy>Proprietaire</cp:lastModifiedBy>
  <cp:revision>168</cp:revision>
  <dcterms:created xsi:type="dcterms:W3CDTF">2018-08-11T12:43:38Z</dcterms:created>
  <dcterms:modified xsi:type="dcterms:W3CDTF">2021-04-21T14:31:09Z</dcterms:modified>
</cp:coreProperties>
</file>